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302" r:id="rId2"/>
    <p:sldId id="303" r:id="rId3"/>
    <p:sldId id="304" r:id="rId4"/>
    <p:sldId id="257" r:id="rId5"/>
    <p:sldId id="289" r:id="rId6"/>
    <p:sldId id="261" r:id="rId7"/>
    <p:sldId id="283" r:id="rId8"/>
    <p:sldId id="285" r:id="rId9"/>
    <p:sldId id="290" r:id="rId10"/>
    <p:sldId id="286" r:id="rId11"/>
    <p:sldId id="281" r:id="rId12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胡子琦" initials="胡子琦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5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2022-3-10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2022-3-10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2022-3-10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2022-3-10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2022-3-10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2022-3-10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2022-3-10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2022-3-10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2022-3-10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2022-3-10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2022-3-10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2022-3-10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2"/>
          <p:cNvSpPr>
            <a:spLocks noGrp="1"/>
          </p:cNvSpPr>
          <p:nvPr/>
        </p:nvSpPr>
        <p:spPr>
          <a:xfrm>
            <a:off x="-52437" y="301841"/>
            <a:ext cx="12185650" cy="906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threePt" dir="t"/>
            </a:scene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在线教学服务指南</a:t>
            </a:r>
            <a:r>
              <a:rPr lang="en-US" altLang="zh-CN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学生版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65088" y="1489194"/>
            <a:ext cx="11150600" cy="4459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东华大学网络教学平台将为全校师生提供在线教学服务，包括线上教学（学习、答疑、作业、测验等）、速课（微视频）录制、同步课堂、直播教学和相关技术服务，旨在利用电脑、手机、网络等现有设备开展教学活动。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东华大学网络教学平台含电脑端（网址：</a:t>
            </a:r>
            <a:r>
              <a:rPr lang="en-US" altLang="zh-CN" sz="2400" dirty="0" err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dhu.fanya.chaoxing.com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）和手机端（学习通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APP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）两部分，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电脑端和手机端可自动实现资源、数据、功能同步，有效保证师生使用习惯的一致性。</a:t>
            </a:r>
          </a:p>
          <a:p>
            <a:pPr indent="457200"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东华大学网络教学平台已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无缝对接超星电子图书、电子期刊、学术视频等平台资源，为教师备课、学生拓展学习提供资源支撑。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5744" y="859155"/>
            <a:ext cx="11556537" cy="104076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教师如果开启直播教学，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学生可在消息中点击直播，进入直播界面，可以观看直播并进行文字互动，如果教师选择了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允许回看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，可以在直播结束后，回看直播内容。</a:t>
            </a:r>
          </a:p>
        </p:txBody>
      </p:sp>
      <p:sp>
        <p:nvSpPr>
          <p:cNvPr id="6" name="椭圆 5"/>
          <p:cNvSpPr/>
          <p:nvPr/>
        </p:nvSpPr>
        <p:spPr>
          <a:xfrm>
            <a:off x="245745" y="26670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82345" y="275590"/>
            <a:ext cx="5059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在线学习方式四：直播学习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1940" y="1899920"/>
            <a:ext cx="2368550" cy="48672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27905" y="1899920"/>
            <a:ext cx="2536825" cy="48666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70545" y="1899920"/>
            <a:ext cx="2419350" cy="48609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46710" y="2011680"/>
            <a:ext cx="12193270" cy="1624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36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东华大学网络教学平台</a:t>
            </a:r>
            <a:endParaRPr lang="en-US" altLang="zh-CN" sz="3600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 fontAlgn="auto">
              <a:lnSpc>
                <a:spcPct val="150000"/>
              </a:lnSpc>
            </a:pPr>
            <a:r>
              <a:rPr lang="zh-CN" altLang="en-US" sz="36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为在线教学提供支持！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474345" y="19558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192530" y="195580"/>
            <a:ext cx="995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登录</a:t>
            </a:r>
          </a:p>
        </p:txBody>
      </p:sp>
      <p:sp>
        <p:nvSpPr>
          <p:cNvPr id="7" name="爆炸形 2 6"/>
          <p:cNvSpPr/>
          <p:nvPr/>
        </p:nvSpPr>
        <p:spPr>
          <a:xfrm>
            <a:off x="9683750" y="95250"/>
            <a:ext cx="2446020" cy="1659255"/>
          </a:xfrm>
          <a:prstGeom prst="irregularSeal2">
            <a:avLst/>
          </a:prstGeom>
          <a:solidFill>
            <a:schemeClr val="accent2"/>
          </a:solidFill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latin typeface="黑体" panose="02010609060101010101" charset="-122"/>
                <a:ea typeface="黑体" panose="02010609060101010101" charset="-122"/>
              </a:rPr>
              <a:t>电脑端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74345" y="788035"/>
            <a:ext cx="9222740" cy="175432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</a:rPr>
              <a:t>打开</a:t>
            </a:r>
            <a:r>
              <a:rPr lang="en-US" altLang="zh-CN" dirty="0" err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dhu.fanya.chaoxing.com</a:t>
            </a:r>
            <a:r>
              <a:rPr lang="zh-CN" altLang="en-US" b="1" dirty="0">
                <a:solidFill>
                  <a:schemeClr val="tx1"/>
                </a:solidFill>
              </a:rPr>
              <a:t>，点击登录，点击“登录”</a:t>
            </a:r>
            <a:r>
              <a:rPr lang="zh-CN" altLang="en-US" b="1" dirty="0" smtClean="0">
                <a:solidFill>
                  <a:schemeClr val="tx1"/>
                </a:solidFill>
              </a:rPr>
              <a:t>，</a:t>
            </a:r>
            <a:endParaRPr lang="en-US" altLang="zh-CN" b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chemeClr val="tx1"/>
                </a:solidFill>
              </a:rPr>
              <a:t>账号</a:t>
            </a:r>
            <a:r>
              <a:rPr lang="zh-CN" altLang="en-US" b="1" dirty="0">
                <a:solidFill>
                  <a:schemeClr val="tx1"/>
                </a:solidFill>
              </a:rPr>
              <a:t>：学号，初始密码</a:t>
            </a:r>
            <a:r>
              <a:rPr lang="zh-CN" altLang="en-US" b="1" dirty="0" smtClean="0">
                <a:solidFill>
                  <a:schemeClr val="tx1"/>
                </a:solidFill>
              </a:rPr>
              <a:t>：</a:t>
            </a:r>
            <a:r>
              <a:rPr lang="en-US" altLang="zh-CN" b="1" dirty="0" smtClean="0">
                <a:solidFill>
                  <a:schemeClr val="tx1"/>
                </a:solidFill>
              </a:rPr>
              <a:t>s654321s</a:t>
            </a:r>
            <a:endParaRPr lang="zh-CN" altLang="en-US" b="1" dirty="0">
              <a:solidFill>
                <a:schemeClr val="tx1"/>
              </a:solidFill>
            </a:endParaRPr>
          </a:p>
          <a:p>
            <a:r>
              <a:rPr lang="zh-CN" altLang="en-US" b="1" dirty="0">
                <a:solidFill>
                  <a:srgbClr val="FF0000"/>
                </a:solidFill>
                <a:latin typeface="+mj-lt"/>
                <a:ea typeface="+mj-ea"/>
                <a:cs typeface="+mj-cs"/>
                <a:sym typeface="+mn-ea"/>
              </a:rPr>
              <a:t>登陆后：可以在账号管理里面绑定手机号；方便移动端直接手机号验证码登陆即可</a:t>
            </a:r>
          </a:p>
          <a:p>
            <a:endParaRPr lang="zh-CN" altLang="en-US" b="1" dirty="0">
              <a:solidFill>
                <a:srgbClr val="FF0000"/>
              </a:solidFill>
            </a:endParaRPr>
          </a:p>
          <a:p>
            <a:endParaRPr lang="en-US" altLang="zh-CN" b="1" dirty="0">
              <a:solidFill>
                <a:srgbClr val="FF0000"/>
              </a:solidFill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31197" y="2407957"/>
            <a:ext cx="4135271" cy="296488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45" y="2344420"/>
            <a:ext cx="6957060" cy="30918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474345" y="19558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192530" y="195580"/>
            <a:ext cx="995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登录</a:t>
            </a:r>
          </a:p>
        </p:txBody>
      </p:sp>
      <p:sp>
        <p:nvSpPr>
          <p:cNvPr id="7" name="爆炸形 2 6"/>
          <p:cNvSpPr/>
          <p:nvPr/>
        </p:nvSpPr>
        <p:spPr>
          <a:xfrm>
            <a:off x="9820275" y="95250"/>
            <a:ext cx="2309495" cy="1564005"/>
          </a:xfrm>
          <a:prstGeom prst="irregularSeal2">
            <a:avLst/>
          </a:prstGeom>
          <a:solidFill>
            <a:schemeClr val="accent2"/>
          </a:solidFill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latin typeface="黑体" panose="02010609060101010101" charset="-122"/>
                <a:ea typeface="黑体" panose="02010609060101010101" charset="-122"/>
              </a:rPr>
              <a:t>手机端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7820" y="878840"/>
            <a:ext cx="6869430" cy="675005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手机上下载并安装学习通APP：</a:t>
            </a:r>
            <a:br>
              <a:rPr lang="zh-CN" altLang="en-US" sz="18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</a:b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扫描右方二维码或在手机应用市场中搜索“超星学习通”进行下载。</a:t>
            </a:r>
            <a:endParaRPr lang="zh-CN" altLang="en-US" sz="1800" dirty="0">
              <a:latin typeface="微软雅黑" panose="020B0503020204020204" charset="-122"/>
              <a:ea typeface="微软雅黑" panose="020B0503020204020204" charset="-122"/>
              <a:cs typeface="+mj-ea"/>
            </a:endParaRPr>
          </a:p>
        </p:txBody>
      </p:sp>
      <p:pic>
        <p:nvPicPr>
          <p:cNvPr id="3" name="图片 8" descr="C:\Users\Administrator\Desktop\学习通二维码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82815" y="93345"/>
            <a:ext cx="1460500" cy="146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标题 11"/>
          <p:cNvSpPr>
            <a:spLocks noGrp="1"/>
          </p:cNvSpPr>
          <p:nvPr/>
        </p:nvSpPr>
        <p:spPr>
          <a:xfrm>
            <a:off x="336550" y="1513205"/>
            <a:ext cx="11489055" cy="1043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登录方式：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1.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点击右下方的“我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”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进入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“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登录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”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页面，选择“其它登陆方式”，机构登陆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241015" y="2216566"/>
            <a:ext cx="10564495" cy="5078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2.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如果已在电脑端登录并绑定手机号，则可直接使用手机号登录。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049510" y="4269105"/>
            <a:ext cx="513715" cy="213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sz="8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2585" y="2863850"/>
            <a:ext cx="4479290" cy="38150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6567" y="623570"/>
            <a:ext cx="11475720" cy="1315720"/>
          </a:xfrm>
        </p:spPr>
        <p:txBody>
          <a:bodyPr>
            <a:norm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学生登录后进入自己的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学习空间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，可在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我学的课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中找到教师的课程，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点击课程封面，进入班级进行课程内容学习。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00025" y="33655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82345" y="345440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进入课程和班级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/>
          <a:srcRect t="9519"/>
          <a:stretch>
            <a:fillRect/>
          </a:stretch>
        </p:blipFill>
        <p:spPr>
          <a:xfrm>
            <a:off x="476250" y="4565650"/>
            <a:ext cx="6241415" cy="21247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/>
          <a:srcRect t="5737"/>
          <a:stretch>
            <a:fillRect/>
          </a:stretch>
        </p:blipFill>
        <p:spPr>
          <a:xfrm>
            <a:off x="6983730" y="2788920"/>
            <a:ext cx="4761865" cy="23787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50" y="1576070"/>
            <a:ext cx="5852795" cy="30918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252730" y="241935"/>
            <a:ext cx="11257280" cy="1235075"/>
          </a:xfrm>
        </p:spPr>
        <p:txBody>
          <a:bodyPr>
            <a:no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电脑端的课程和学习通的课程互通，登录学习通可以在</a:t>
            </a:r>
            <a:r>
              <a:rPr lang="en-US" altLang="zh-CN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”</a:t>
            </a: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我</a:t>
            </a:r>
            <a:r>
              <a:rPr lang="en-US" altLang="zh-CN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</a:t>
            </a: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中找到课程及所在班级。</a:t>
            </a:r>
            <a:endParaRPr lang="zh-CN" altLang="en-US" sz="1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0815" y="1378585"/>
            <a:ext cx="2451735" cy="52692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1720" y="1318895"/>
            <a:ext cx="2616835" cy="53289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5745" y="1008380"/>
            <a:ext cx="10968990" cy="12306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学生进入课程后，可查看教师提供的课程内容、资料，并且完成教师发布的在线学习任务、学习要求、作业、测验等，并可以在线提问、讨论。</a:t>
            </a:r>
          </a:p>
        </p:txBody>
      </p:sp>
      <p:sp>
        <p:nvSpPr>
          <p:cNvPr id="6" name="椭圆 5"/>
          <p:cNvSpPr/>
          <p:nvPr/>
        </p:nvSpPr>
        <p:spPr>
          <a:xfrm>
            <a:off x="245745" y="26670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82345" y="275590"/>
            <a:ext cx="5059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在线学习方式一：线上学习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rcRect t="6429"/>
          <a:stretch>
            <a:fillRect/>
          </a:stretch>
        </p:blipFill>
        <p:spPr>
          <a:xfrm>
            <a:off x="1537335" y="2462530"/>
            <a:ext cx="8386445" cy="325310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5745" y="859156"/>
            <a:ext cx="10968990" cy="77964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教师根据教学目的和要求，录制速课（微视频），学生通过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消息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点击速课，观看老师录制的教学视频内容。</a:t>
            </a:r>
          </a:p>
        </p:txBody>
      </p:sp>
      <p:sp>
        <p:nvSpPr>
          <p:cNvPr id="6" name="椭圆 5"/>
          <p:cNvSpPr/>
          <p:nvPr/>
        </p:nvSpPr>
        <p:spPr>
          <a:xfrm>
            <a:off x="245745" y="26670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82345" y="275590"/>
            <a:ext cx="7981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在线学习方式二：观看速课（微视频）学习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34185" y="1806575"/>
            <a:ext cx="2310765" cy="48971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2035" y="1807210"/>
            <a:ext cx="2360930" cy="48964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10525" y="1758315"/>
            <a:ext cx="2443480" cy="49453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5744" y="859155"/>
            <a:ext cx="11496676" cy="11359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教师根据教学目的和要求 ，可以开启同步课堂，电脑端使用方式：打开教师提供的电脑端网址，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可同步听到教师的授课内容的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PPT+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讲课声音。</a:t>
            </a:r>
            <a:endParaRPr lang="en-US" altLang="zh-CN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45745" y="26670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82345" y="275590"/>
            <a:ext cx="5929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在线学习方式三：同步课堂学习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4180" y="2266315"/>
            <a:ext cx="5928995" cy="29190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90030" y="2214880"/>
            <a:ext cx="5152390" cy="297053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5012" y="859155"/>
            <a:ext cx="11034981" cy="85032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手机端使用方式：在学习通首页输入教师提供的同步课堂邀请码，进入同步课堂，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即可同步听到教师的授课内容的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PPT+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讲课声音。</a:t>
            </a:r>
            <a:endParaRPr lang="en-US" altLang="zh-CN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45745" y="26670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82345" y="275590"/>
            <a:ext cx="6178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在线学习方式三：同步课堂学习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8185" y="1710690"/>
            <a:ext cx="2360295" cy="48336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64830" y="1736090"/>
            <a:ext cx="2368550" cy="47701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0310" y="1710690"/>
            <a:ext cx="2439035" cy="48336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561</Words>
  <Application>Microsoft Office PowerPoint</Application>
  <PresentationFormat>宽屏</PresentationFormat>
  <Paragraphs>37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黑体</vt:lpstr>
      <vt:lpstr>宋体</vt:lpstr>
      <vt:lpstr>微软雅黑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手机上下载并安装学习通APP： 扫描右方二维码或在手机应用市场中搜索“超星学习通”进行下载。</vt:lpstr>
      <vt:lpstr>学生登录后进入自己的“学习空间”，可在”我学的课“中找到教师的课程，点击课程封面，进入班级进行课程内容学习。</vt:lpstr>
      <vt:lpstr>电脑端的课程和学习通的课程互通，登录学习通可以在”我“中找到课程及所在班级。</vt:lpstr>
      <vt:lpstr>学生进入课程后，可查看教师提供的课程内容、资料，并且完成教师发布的在线学习任务、学习要求、作业、测验等，并可以在线提问、讨论。</vt:lpstr>
      <vt:lpstr>教师根据教学目的和要求，录制速课（微视频），学生通过“消息”点击速课，观看老师录制的教学视频内容。</vt:lpstr>
      <vt:lpstr>教师根据教学目的和要求 ，可以开启同步课堂，电脑端使用方式：打开教师提供的电脑端网址，可同步听到教师的授课内容的PPT+讲课声音。</vt:lpstr>
      <vt:lpstr>手机端使用方式：在学习通首页输入教师提供的同步课堂邀请码，进入同步课堂，即可同步听到教师的授课内容的PPT+讲课声音。</vt:lpstr>
      <vt:lpstr>教师如果开启直播教学，学生可在消息中点击直播，进入直播界面，可以观看直播并进行文字互动，如果教师选择了“允许回看”，可以在直播结束后，回看直播内容。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sunrui</dc:creator>
  <cp:lastModifiedBy>张海生</cp:lastModifiedBy>
  <cp:revision>78</cp:revision>
  <dcterms:created xsi:type="dcterms:W3CDTF">2020-01-28T03:15:00Z</dcterms:created>
  <dcterms:modified xsi:type="dcterms:W3CDTF">2022-03-10T06:12:14Z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